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5"/>
  </p:notesMasterIdLst>
  <p:sldIdLst>
    <p:sldId id="256" r:id="rId2"/>
    <p:sldId id="260" r:id="rId3"/>
    <p:sldId id="25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17D"/>
    <a:srgbClr val="0066FF"/>
    <a:srgbClr val="F9CFC3"/>
    <a:srgbClr val="A53010"/>
    <a:srgbClr val="782009"/>
    <a:srgbClr val="000000"/>
    <a:srgbClr val="BFCE92"/>
    <a:srgbClr val="D0716A"/>
    <a:srgbClr val="782C26"/>
    <a:srgbClr val="EE6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0628" autoAdjust="0"/>
  </p:normalViewPr>
  <p:slideViewPr>
    <p:cSldViewPr snapToGrid="0" showGuides="1">
      <p:cViewPr varScale="1">
        <p:scale>
          <a:sx n="79" d="100"/>
          <a:sy n="79" d="100"/>
        </p:scale>
        <p:origin x="1786" y="82"/>
      </p:cViewPr>
      <p:guideLst>
        <p:guide orient="horz" pos="2160"/>
        <p:guide pos="2880"/>
        <p:guide pos="930"/>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E7E8D-E927-431C-9645-DFD74828F423}" type="datetimeFigureOut">
              <a:rPr lang="de-DE" smtClean="0"/>
              <a:t>21.06.2023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B4C98-EE4F-40EF-BA38-37060AB5EA3D}" type="slidenum">
              <a:rPr lang="de-DE" smtClean="0"/>
              <a:t>‹Nr.›</a:t>
            </a:fld>
            <a:endParaRPr lang="de-DE"/>
          </a:p>
        </p:txBody>
      </p:sp>
    </p:spTree>
    <p:extLst>
      <p:ext uri="{BB962C8B-B14F-4D97-AF65-F5344CB8AC3E}">
        <p14:creationId xmlns:p14="http://schemas.microsoft.com/office/powerpoint/2010/main" val="28571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FFB4C98-EE4F-40EF-BA38-37060AB5EA3D}" type="slidenum">
              <a:rPr lang="de-DE" smtClean="0"/>
              <a:t>1</a:t>
            </a:fld>
            <a:endParaRPr lang="de-DE"/>
          </a:p>
        </p:txBody>
      </p:sp>
    </p:spTree>
    <p:extLst>
      <p:ext uri="{BB962C8B-B14F-4D97-AF65-F5344CB8AC3E}">
        <p14:creationId xmlns:p14="http://schemas.microsoft.com/office/powerpoint/2010/main" val="152891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FFB4C98-EE4F-40EF-BA38-37060AB5EA3D}" type="slidenum">
              <a:rPr lang="de-DE" smtClean="0"/>
              <a:t>3</a:t>
            </a:fld>
            <a:endParaRPr lang="de-DE"/>
          </a:p>
        </p:txBody>
      </p:sp>
    </p:spTree>
    <p:extLst>
      <p:ext uri="{BB962C8B-B14F-4D97-AF65-F5344CB8AC3E}">
        <p14:creationId xmlns:p14="http://schemas.microsoft.com/office/powerpoint/2010/main" val="132776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271774" y="884180"/>
            <a:ext cx="6600451" cy="2262781"/>
          </a:xfrm>
        </p:spPr>
        <p:txBody>
          <a:bodyPr anchor="t">
            <a:normAutofit/>
          </a:bodyPr>
          <a:lstStyle>
            <a:lvl1pPr>
              <a:defRPr sz="5400">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Subtitle 2"/>
          <p:cNvSpPr>
            <a:spLocks noGrp="1"/>
          </p:cNvSpPr>
          <p:nvPr>
            <p:ph type="subTitle" idx="1"/>
          </p:nvPr>
        </p:nvSpPr>
        <p:spPr>
          <a:xfrm>
            <a:off x="1271773" y="3403258"/>
            <a:ext cx="6600451" cy="1126283"/>
          </a:xfrm>
        </p:spPr>
        <p:txBody>
          <a:bodyPr anchor="t"/>
          <a:lstStyle>
            <a:lvl1pPr marL="0" indent="0" algn="l">
              <a:buNone/>
              <a:defRPr>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0773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8337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983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7618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504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9230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8697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0826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403877" y="147338"/>
            <a:ext cx="7228895" cy="1280890"/>
          </a:xfr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Content Placeholder 2"/>
          <p:cNvSpPr>
            <a:spLocks noGrp="1"/>
          </p:cNvSpPr>
          <p:nvPr>
            <p:ph idx="1"/>
          </p:nvPr>
        </p:nvSpPr>
        <p:spPr>
          <a:xfrm>
            <a:off x="1403877" y="1540189"/>
            <a:ext cx="7228895" cy="442901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772400" y="6344817"/>
            <a:ext cx="766380" cy="370171"/>
          </a:xfrm>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a:xfrm>
            <a:off x="1942415" y="6345537"/>
            <a:ext cx="5716488"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2390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8486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9989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656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214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9708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6514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551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246812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ialogreich.de/"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CB93F1C-F9D9-45F7-8E84-C8B2B51EF7BE}"/>
              </a:ext>
            </a:extLst>
          </p:cNvPr>
          <p:cNvSpPr/>
          <p:nvPr/>
        </p:nvSpPr>
        <p:spPr>
          <a:xfrm>
            <a:off x="1213387" y="701106"/>
            <a:ext cx="7950278" cy="6156894"/>
          </a:xfrm>
          <a:prstGeom prst="rect">
            <a:avLst/>
          </a:prstGeom>
          <a:solidFill>
            <a:srgbClr val="DA9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 Bild, das Molluske enthält.&#10;&#10;Automatisch generierte Beschreibung">
            <a:extLst>
              <a:ext uri="{FF2B5EF4-FFF2-40B4-BE49-F238E27FC236}">
                <a16:creationId xmlns:a16="http://schemas.microsoft.com/office/drawing/2014/main" id="{17E358EC-07EE-404E-B9A9-0263576EB4A5}"/>
              </a:ext>
            </a:extLst>
          </p:cNvPr>
          <p:cNvPicPr>
            <a:picLocks noChangeAspect="1"/>
          </p:cNvPicPr>
          <p:nvPr/>
        </p:nvPicPr>
        <p:blipFill>
          <a:blip r:embed="rId3"/>
          <a:stretch>
            <a:fillRect/>
          </a:stretch>
        </p:blipFill>
        <p:spPr>
          <a:xfrm>
            <a:off x="1213387" y="701106"/>
            <a:ext cx="7930613" cy="3609048"/>
          </a:xfrm>
          <a:prstGeom prst="rect">
            <a:avLst/>
          </a:prstGeom>
        </p:spPr>
      </p:pic>
      <p:sp>
        <p:nvSpPr>
          <p:cNvPr id="2" name="Titel 1">
            <a:extLst>
              <a:ext uri="{FF2B5EF4-FFF2-40B4-BE49-F238E27FC236}">
                <a16:creationId xmlns:a16="http://schemas.microsoft.com/office/drawing/2014/main" id="{6B768DAE-4110-4152-ABD6-A4AF08472C24}"/>
              </a:ext>
            </a:extLst>
          </p:cNvPr>
          <p:cNvSpPr>
            <a:spLocks noGrp="1"/>
          </p:cNvSpPr>
          <p:nvPr>
            <p:ph type="ctrTitle"/>
          </p:nvPr>
        </p:nvSpPr>
        <p:spPr>
          <a:xfrm>
            <a:off x="1193722" y="228573"/>
            <a:ext cx="7702295" cy="2262781"/>
          </a:xfrm>
        </p:spPr>
        <p:txBody>
          <a:bodyPr anchor="t">
            <a:noAutofit/>
          </a:bodyPr>
          <a:lstStyle/>
          <a:p>
            <a:r>
              <a:rPr lang="de-DE" sz="2000" dirty="0">
                <a:latin typeface="AR CHRISTY" panose="02000000000000000000" pitchFamily="2" charset="0"/>
              </a:rPr>
              <a:t/>
            </a:r>
            <a:br>
              <a:rPr lang="de-DE" sz="2000" dirty="0">
                <a:latin typeface="AR CHRISTY" panose="02000000000000000000" pitchFamily="2" charset="0"/>
              </a:rPr>
            </a:br>
            <a:r>
              <a:rPr lang="de-DE" sz="2000" dirty="0">
                <a:latin typeface="AR CHRISTY" panose="02000000000000000000" pitchFamily="2" charset="0"/>
              </a:rPr>
              <a:t/>
            </a:r>
            <a:br>
              <a:rPr lang="de-DE" sz="2000" dirty="0">
                <a:latin typeface="AR CHRISTY" panose="02000000000000000000" pitchFamily="2" charset="0"/>
              </a:rPr>
            </a:br>
            <a:r>
              <a:rPr lang="de-DE" sz="7200" dirty="0">
                <a:latin typeface="Caveat" pitchFamily="2" charset="0"/>
                <a:cs typeface="Cavolini" panose="03000502040302020204" pitchFamily="66" charset="0"/>
              </a:rPr>
              <a:t>Mein Wille geschehe</a:t>
            </a:r>
            <a:r>
              <a:rPr lang="de-DE" sz="2750" dirty="0"/>
              <a:t/>
            </a:r>
            <a:br>
              <a:rPr lang="de-DE" sz="2750" dirty="0"/>
            </a:br>
            <a:r>
              <a:rPr lang="de-DE" sz="2400" dirty="0"/>
              <a:t>Behandlung im Voraus planen –</a:t>
            </a:r>
            <a:br>
              <a:rPr lang="de-DE" sz="2400" dirty="0"/>
            </a:br>
            <a:r>
              <a:rPr lang="de-DE" sz="2400" dirty="0"/>
              <a:t>ein neues Konzept der Patientenverfügung</a:t>
            </a:r>
            <a:r>
              <a:rPr lang="de-DE" sz="2750" dirty="0"/>
              <a:t/>
            </a:r>
            <a:br>
              <a:rPr lang="de-DE" sz="2750" dirty="0"/>
            </a:br>
            <a:r>
              <a:rPr lang="de-DE" sz="2750" dirty="0"/>
              <a:t/>
            </a:r>
            <a:br>
              <a:rPr lang="de-DE" sz="2750" dirty="0"/>
            </a:br>
            <a:r>
              <a:rPr lang="de-DE" sz="3200" dirty="0">
                <a:latin typeface="Caveat" pitchFamily="2" charset="0"/>
              </a:rPr>
              <a:t>Freia Brix-Bögge</a:t>
            </a:r>
            <a:r>
              <a:rPr lang="de-DE" sz="2750" dirty="0"/>
              <a:t/>
            </a:r>
            <a:br>
              <a:rPr lang="de-DE" sz="2750" dirty="0"/>
            </a:br>
            <a:r>
              <a:rPr lang="de-DE" sz="2750" dirty="0"/>
              <a:t>                     </a:t>
            </a:r>
            <a:r>
              <a:rPr lang="de-DE" sz="1800" dirty="0">
                <a:effectLst/>
                <a:ea typeface="Calibri" panose="020F0502020204030204" pitchFamily="34" charset="0"/>
              </a:rPr>
              <a:t>Ethikberaterin, Trainerin und Gesprächsbegleiterin</a:t>
            </a:r>
            <a:br>
              <a:rPr lang="de-DE" sz="1800" dirty="0">
                <a:effectLst/>
                <a:ea typeface="Calibri" panose="020F0502020204030204" pitchFamily="34" charset="0"/>
              </a:rPr>
            </a:br>
            <a:r>
              <a:rPr lang="de-DE" sz="1800" dirty="0">
                <a:effectLst/>
                <a:ea typeface="Calibri" panose="020F0502020204030204" pitchFamily="34" charset="0"/>
              </a:rPr>
              <a:t>                                </a:t>
            </a:r>
            <a:r>
              <a:rPr lang="de-DE" sz="1800" dirty="0" err="1">
                <a:effectLst/>
                <a:ea typeface="Calibri" panose="020F0502020204030204" pitchFamily="34" charset="0"/>
              </a:rPr>
              <a:t>Advanced</a:t>
            </a:r>
            <a:r>
              <a:rPr lang="de-DE" sz="1800" dirty="0">
                <a:effectLst/>
                <a:ea typeface="Calibri" panose="020F0502020204030204" pitchFamily="34" charset="0"/>
              </a:rPr>
              <a:t> care </a:t>
            </a:r>
            <a:r>
              <a:rPr lang="de-DE" sz="1800" dirty="0" err="1">
                <a:effectLst/>
                <a:ea typeface="Calibri" panose="020F0502020204030204" pitchFamily="34" charset="0"/>
              </a:rPr>
              <a:t>planing</a:t>
            </a:r>
            <a:r>
              <a:rPr lang="de-DE" sz="1800" dirty="0">
                <a:effectLst/>
                <a:ea typeface="Calibri" panose="020F0502020204030204" pitchFamily="34" charset="0"/>
              </a:rPr>
              <a:t> (ACP) </a:t>
            </a:r>
            <a:r>
              <a:rPr lang="de-DE" sz="1800" dirty="0">
                <a:ea typeface="Calibri" panose="020F0502020204030204" pitchFamily="34" charset="0"/>
              </a:rPr>
              <a:t>D</a:t>
            </a:r>
            <a:r>
              <a:rPr lang="de-DE" sz="1800" dirty="0">
                <a:effectLst/>
                <a:ea typeface="Calibri" panose="020F0502020204030204" pitchFamily="34" charset="0"/>
              </a:rPr>
              <a:t>eutschland -</a:t>
            </a:r>
            <a:br>
              <a:rPr lang="de-DE" sz="1800" dirty="0">
                <a:effectLst/>
                <a:ea typeface="Calibri" panose="020F0502020204030204" pitchFamily="34" charset="0"/>
              </a:rPr>
            </a:br>
            <a:r>
              <a:rPr lang="de-DE" sz="1800" dirty="0">
                <a:effectLst/>
                <a:ea typeface="Calibri" panose="020F0502020204030204" pitchFamily="34" charset="0"/>
              </a:rPr>
              <a:t>                                </a:t>
            </a:r>
            <a:r>
              <a:rPr kumimoji="0" lang="de-DE" sz="1800" b="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Behandlung im Voraus Planen (BVP), </a:t>
            </a:r>
            <a:br>
              <a:rPr kumimoji="0" lang="de-DE" sz="1800" b="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br>
            <a:r>
              <a:rPr kumimoji="0" lang="de-DE" sz="1800" b="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1800" dirty="0">
                <a:effectLst/>
                <a:ea typeface="Calibri" panose="020F0502020204030204" pitchFamily="34" charset="0"/>
              </a:rPr>
              <a:t>Dialogprozessbegleiterin </a:t>
            </a:r>
            <a:endParaRPr lang="de-DE" sz="2750" dirty="0"/>
          </a:p>
        </p:txBody>
      </p:sp>
      <p:pic>
        <p:nvPicPr>
          <p:cNvPr id="10" name="Grafik 9">
            <a:extLst>
              <a:ext uri="{FF2B5EF4-FFF2-40B4-BE49-F238E27FC236}">
                <a16:creationId xmlns:a16="http://schemas.microsoft.com/office/drawing/2014/main" id="{949B43D8-DE66-4EF5-9436-51C30C44A393}"/>
              </a:ext>
            </a:extLst>
          </p:cNvPr>
          <p:cNvPicPr>
            <a:picLocks noChangeAspect="1"/>
          </p:cNvPicPr>
          <p:nvPr/>
        </p:nvPicPr>
        <p:blipFill>
          <a:blip r:embed="rId4"/>
          <a:stretch>
            <a:fillRect/>
          </a:stretch>
        </p:blipFill>
        <p:spPr>
          <a:xfrm>
            <a:off x="1193722" y="4702368"/>
            <a:ext cx="2140023" cy="2101011"/>
          </a:xfrm>
          <a:prstGeom prst="rect">
            <a:avLst/>
          </a:prstGeom>
          <a:ln>
            <a:noFill/>
          </a:ln>
          <a:effectLst>
            <a:softEdge rad="112500"/>
          </a:effectLst>
        </p:spPr>
      </p:pic>
      <p:pic>
        <p:nvPicPr>
          <p:cNvPr id="12" name="Grafik 11">
            <a:extLst>
              <a:ext uri="{FF2B5EF4-FFF2-40B4-BE49-F238E27FC236}">
                <a16:creationId xmlns:a16="http://schemas.microsoft.com/office/drawing/2014/main" id="{5F9A0571-40BD-4452-8298-1A59CCC8CBED}"/>
              </a:ext>
            </a:extLst>
          </p:cNvPr>
          <p:cNvPicPr>
            <a:picLocks noChangeAspect="1"/>
          </p:cNvPicPr>
          <p:nvPr/>
        </p:nvPicPr>
        <p:blipFill>
          <a:blip r:embed="rId5"/>
          <a:stretch>
            <a:fillRect/>
          </a:stretch>
        </p:blipFill>
        <p:spPr>
          <a:xfrm>
            <a:off x="7190632" y="6279901"/>
            <a:ext cx="1479966" cy="398263"/>
          </a:xfrm>
          <a:prstGeom prst="rect">
            <a:avLst/>
          </a:prstGeom>
          <a:solidFill>
            <a:schemeClr val="bg1"/>
          </a:solidFill>
        </p:spPr>
      </p:pic>
      <p:sp>
        <p:nvSpPr>
          <p:cNvPr id="15" name="Textfeld 14">
            <a:extLst>
              <a:ext uri="{FF2B5EF4-FFF2-40B4-BE49-F238E27FC236}">
                <a16:creationId xmlns:a16="http://schemas.microsoft.com/office/drawing/2014/main" id="{7BA3035C-77B3-430C-A7C7-D3269578C800}"/>
              </a:ext>
            </a:extLst>
          </p:cNvPr>
          <p:cNvSpPr txBox="1"/>
          <p:nvPr/>
        </p:nvSpPr>
        <p:spPr>
          <a:xfrm>
            <a:off x="3245255" y="6002902"/>
            <a:ext cx="1600902" cy="276999"/>
          </a:xfrm>
          <a:prstGeom prst="rect">
            <a:avLst/>
          </a:prstGeom>
          <a:noFill/>
        </p:spPr>
        <p:txBody>
          <a:bodyPr wrap="square" rtlCol="0">
            <a:spAutoFit/>
          </a:bodyPr>
          <a:lstStyle/>
          <a:p>
            <a:r>
              <a:rPr lang="de-DE" sz="12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https://dialogreich.de</a:t>
            </a:r>
            <a:endParaRPr lang="de-DE"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8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7FD87-DE77-4688-8050-8A0CE196CFC4}"/>
              </a:ext>
            </a:extLst>
          </p:cNvPr>
          <p:cNvSpPr>
            <a:spLocks noGrp="1"/>
          </p:cNvSpPr>
          <p:nvPr>
            <p:ph type="title"/>
          </p:nvPr>
        </p:nvSpPr>
        <p:spPr>
          <a:xfrm>
            <a:off x="1167903" y="255828"/>
            <a:ext cx="7228895" cy="741459"/>
          </a:xfrm>
        </p:spPr>
        <p:txBody>
          <a:bodyPr>
            <a:normAutofit/>
          </a:bodyPr>
          <a:lstStyle/>
          <a:p>
            <a:r>
              <a:rPr lang="de-DE" sz="3200" dirty="0"/>
              <a:t>Worum geht es?</a:t>
            </a:r>
          </a:p>
        </p:txBody>
      </p:sp>
      <p:sp>
        <p:nvSpPr>
          <p:cNvPr id="3" name="Inhaltsplatzhalter 2">
            <a:extLst>
              <a:ext uri="{FF2B5EF4-FFF2-40B4-BE49-F238E27FC236}">
                <a16:creationId xmlns:a16="http://schemas.microsoft.com/office/drawing/2014/main" id="{4F2C905D-D82C-422D-985A-21CE6C912EF6}"/>
              </a:ext>
            </a:extLst>
          </p:cNvPr>
          <p:cNvSpPr>
            <a:spLocks noGrp="1"/>
          </p:cNvSpPr>
          <p:nvPr>
            <p:ph idx="1"/>
          </p:nvPr>
        </p:nvSpPr>
        <p:spPr>
          <a:xfrm>
            <a:off x="1266226" y="997287"/>
            <a:ext cx="7531559" cy="5747709"/>
          </a:xfrm>
        </p:spPr>
        <p:txBody>
          <a:bodyPr>
            <a:noAutofit/>
          </a:bodyPr>
          <a:lstStyle/>
          <a:p>
            <a:r>
              <a:rPr lang="de-DE" sz="1600" dirty="0">
                <a:effectLst/>
                <a:ea typeface="Calibri" panose="020F0502020204030204" pitchFamily="34" charset="0"/>
              </a:rPr>
              <a:t>Manchmal wissen wir nicht, welche medizinische Behandlung am besten     für das Wohl eines Menschen ist. Was hätte ein Mensch gewollt, der sich nicht mehr äußern kann? Das medizinisch Mögliche ist nicht immer das,    was der Mensch möchte und manchmal wissen wir von den persönlichen Lebenszielen eines Menschen nicht viel, weil er sich krankheitsbedingt     nicht mehr äußern kann.  </a:t>
            </a:r>
          </a:p>
          <a:p>
            <a:endParaRPr lang="de-DE" sz="1600" dirty="0">
              <a:effectLst/>
              <a:ea typeface="Calibri" panose="020F0502020204030204" pitchFamily="34" charset="0"/>
            </a:endParaRPr>
          </a:p>
          <a:p>
            <a:pPr>
              <a:lnSpc>
                <a:spcPct val="115000"/>
              </a:lnSpc>
              <a:spcAft>
                <a:spcPts val="1000"/>
              </a:spcAft>
            </a:pPr>
            <a:r>
              <a:rPr lang="de-DE" sz="1600" dirty="0">
                <a:effectLst/>
                <a:ea typeface="Calibri" panose="020F0502020204030204" pitchFamily="34" charset="0"/>
              </a:rPr>
              <a:t>Bei dem Konzept </a:t>
            </a:r>
            <a:r>
              <a:rPr lang="de-DE" sz="1600" b="1" dirty="0">
                <a:effectLst/>
                <a:ea typeface="Calibri" panose="020F0502020204030204" pitchFamily="34" charset="0"/>
              </a:rPr>
              <a:t>Behandlung im Voraus Planen</a:t>
            </a:r>
            <a:r>
              <a:rPr lang="de-DE" sz="1600" dirty="0">
                <a:effectLst/>
                <a:ea typeface="Calibri" panose="020F0502020204030204" pitchFamily="34" charset="0"/>
              </a:rPr>
              <a:t> wird im Rahmen einer </a:t>
            </a:r>
            <a:r>
              <a:rPr lang="de-DE" sz="1600" b="1" dirty="0">
                <a:effectLst/>
                <a:ea typeface="Calibri" panose="020F0502020204030204" pitchFamily="34" charset="0"/>
              </a:rPr>
              <a:t>Patientenverfügung</a:t>
            </a:r>
            <a:r>
              <a:rPr lang="de-DE" sz="1600" dirty="0">
                <a:effectLst/>
                <a:ea typeface="Calibri" panose="020F0502020204030204" pitchFamily="34" charset="0"/>
              </a:rPr>
              <a:t> der Wille des Betroffenen über die Versorgung in gesundheitlichen Krisen durch Gespräche vorsorglich in Erfahrung     gebracht, dokumentiert und berücksichtigt, wenn die Person nicht mehr entscheidungsfähig ist.</a:t>
            </a:r>
          </a:p>
          <a:p>
            <a:pPr marL="0" indent="0">
              <a:lnSpc>
                <a:spcPct val="115000"/>
              </a:lnSpc>
              <a:spcAft>
                <a:spcPts val="1000"/>
              </a:spcAft>
              <a:buNone/>
            </a:pPr>
            <a:endParaRPr lang="de-DE" sz="800" dirty="0">
              <a:effectLst/>
              <a:ea typeface="Calibri" panose="020F0502020204030204" pitchFamily="34" charset="0"/>
            </a:endParaRPr>
          </a:p>
          <a:p>
            <a:pPr>
              <a:lnSpc>
                <a:spcPct val="115000"/>
              </a:lnSpc>
              <a:spcAft>
                <a:spcPts val="1000"/>
              </a:spcAft>
            </a:pPr>
            <a:r>
              <a:rPr lang="de-DE" sz="1600" dirty="0">
                <a:effectLst/>
                <a:ea typeface="Calibri" panose="020F0502020204030204" pitchFamily="34" charset="0"/>
              </a:rPr>
              <a:t>Vielleicht haben meine Ausführungen neugierig gemacht und es besteht     der Wunsch nach mehr Information. </a:t>
            </a:r>
            <a:r>
              <a:rPr lang="de-DE" sz="1600" dirty="0">
                <a:ea typeface="Calibri" panose="020F0502020204030204" pitchFamily="34" charset="0"/>
              </a:rPr>
              <a:t>                                                                </a:t>
            </a:r>
            <a:r>
              <a:rPr lang="de-DE" sz="1600" dirty="0">
                <a:effectLst/>
                <a:ea typeface="Calibri" panose="020F0502020204030204" pitchFamily="34" charset="0"/>
              </a:rPr>
              <a:t>Dann freue ich mich auf eine Begegnung beim einem                            </a:t>
            </a:r>
            <a:r>
              <a:rPr lang="de-DE" sz="1600" b="1" dirty="0">
                <a:effectLst/>
                <a:ea typeface="Calibri" panose="020F0502020204030204" pitchFamily="34" charset="0"/>
              </a:rPr>
              <a:t>Zoom-Meeting  </a:t>
            </a:r>
            <a:r>
              <a:rPr lang="de-DE" sz="1600" b="1" dirty="0" smtClean="0">
                <a:effectLst/>
                <a:ea typeface="Calibri" panose="020F0502020204030204" pitchFamily="34" charset="0"/>
              </a:rPr>
              <a:t>am 29. November </a:t>
            </a:r>
            <a:r>
              <a:rPr lang="de-DE" sz="1600" b="1" dirty="0">
                <a:effectLst/>
                <a:ea typeface="Calibri" panose="020F0502020204030204" pitchFamily="34" charset="0"/>
              </a:rPr>
              <a:t>um 18:00 Uhr</a:t>
            </a:r>
            <a:r>
              <a:rPr lang="de-DE" sz="1600" dirty="0">
                <a:effectLst/>
                <a:ea typeface="Calibri" panose="020F0502020204030204" pitchFamily="34" charset="0"/>
              </a:rPr>
              <a:t>.</a:t>
            </a:r>
            <a:endParaRPr lang="de-DE" sz="1600" dirty="0"/>
          </a:p>
        </p:txBody>
      </p:sp>
      <p:sp>
        <p:nvSpPr>
          <p:cNvPr id="4" name="Freeform 11">
            <a:extLst>
              <a:ext uri="{FF2B5EF4-FFF2-40B4-BE49-F238E27FC236}">
                <a16:creationId xmlns:a16="http://schemas.microsoft.com/office/drawing/2014/main" id="{1B3C3F66-4114-4640-A3CC-32955577E03C}"/>
              </a:ext>
            </a:extLst>
          </p:cNvPr>
          <p:cNvSpPr/>
          <p:nvPr/>
        </p:nvSpPr>
        <p:spPr bwMode="auto">
          <a:xfrm flipV="1">
            <a:off x="0" y="309638"/>
            <a:ext cx="994809" cy="44171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92018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3">
            <a:extLst>
              <a:ext uri="{FF2B5EF4-FFF2-40B4-BE49-F238E27FC236}">
                <a16:creationId xmlns:a16="http://schemas.microsoft.com/office/drawing/2014/main" id="{07E9CD7C-CE6E-4228-A58C-5605E0DF6158}"/>
              </a:ext>
            </a:extLst>
          </p:cNvPr>
          <p:cNvGraphicFramePr>
            <a:graphicFrameLocks noGrp="1"/>
          </p:cNvGraphicFramePr>
          <p:nvPr>
            <p:extLst>
              <p:ext uri="{D42A27DB-BD31-4B8C-83A1-F6EECF244321}">
                <p14:modId xmlns:p14="http://schemas.microsoft.com/office/powerpoint/2010/main" val="638733232"/>
              </p:ext>
            </p:extLst>
          </p:nvPr>
        </p:nvGraphicFramePr>
        <p:xfrm>
          <a:off x="1483958" y="1093630"/>
          <a:ext cx="7490108" cy="4226560"/>
        </p:xfrm>
        <a:graphic>
          <a:graphicData uri="http://schemas.openxmlformats.org/drawingml/2006/table">
            <a:tbl>
              <a:tblPr firstRow="1" bandRow="1">
                <a:tableStyleId>{22838BEF-8BB2-4498-84A7-C5851F593DF1}</a:tableStyleId>
              </a:tblPr>
              <a:tblGrid>
                <a:gridCol w="1553381">
                  <a:extLst>
                    <a:ext uri="{9D8B030D-6E8A-4147-A177-3AD203B41FA5}">
                      <a16:colId xmlns:a16="http://schemas.microsoft.com/office/drawing/2014/main" val="2568269196"/>
                    </a:ext>
                  </a:extLst>
                </a:gridCol>
                <a:gridCol w="1978909">
                  <a:extLst>
                    <a:ext uri="{9D8B030D-6E8A-4147-A177-3AD203B41FA5}">
                      <a16:colId xmlns:a16="http://schemas.microsoft.com/office/drawing/2014/main" val="1566622917"/>
                    </a:ext>
                  </a:extLst>
                </a:gridCol>
                <a:gridCol w="619307">
                  <a:extLst>
                    <a:ext uri="{9D8B030D-6E8A-4147-A177-3AD203B41FA5}">
                      <a16:colId xmlns:a16="http://schemas.microsoft.com/office/drawing/2014/main" val="3045142557"/>
                    </a:ext>
                  </a:extLst>
                </a:gridCol>
                <a:gridCol w="1359602">
                  <a:extLst>
                    <a:ext uri="{9D8B030D-6E8A-4147-A177-3AD203B41FA5}">
                      <a16:colId xmlns:a16="http://schemas.microsoft.com/office/drawing/2014/main" val="812338329"/>
                    </a:ext>
                  </a:extLst>
                </a:gridCol>
                <a:gridCol w="309653">
                  <a:extLst>
                    <a:ext uri="{9D8B030D-6E8A-4147-A177-3AD203B41FA5}">
                      <a16:colId xmlns:a16="http://schemas.microsoft.com/office/drawing/2014/main" val="1135827567"/>
                    </a:ext>
                  </a:extLst>
                </a:gridCol>
                <a:gridCol w="1669256">
                  <a:extLst>
                    <a:ext uri="{9D8B030D-6E8A-4147-A177-3AD203B41FA5}">
                      <a16:colId xmlns:a16="http://schemas.microsoft.com/office/drawing/2014/main" val="1506129129"/>
                    </a:ext>
                  </a:extLst>
                </a:gridCol>
              </a:tblGrid>
              <a:tr h="370840">
                <a:tc>
                  <a:txBody>
                    <a:bodyPr/>
                    <a:lstStyle/>
                    <a:p>
                      <a:r>
                        <a:rPr lang="de-DE" sz="1400" dirty="0">
                          <a:latin typeface="Arial" panose="020B0604020202020204" pitchFamily="34" charset="0"/>
                          <a:cs typeface="Arial" panose="020B0604020202020204" pitchFamily="34" charset="0"/>
                        </a:rPr>
                        <a:t>Thema</a:t>
                      </a:r>
                    </a:p>
                  </a:txBody>
                  <a:tcPr anchor="ctr"/>
                </a:tc>
                <a:tc gridSpan="5">
                  <a:txBody>
                    <a:bodyPr/>
                    <a:lstStyle/>
                    <a:p>
                      <a:r>
                        <a:rPr lang="de-DE" sz="1400" dirty="0">
                          <a:latin typeface="Arial" panose="020B0604020202020204" pitchFamily="34" charset="0"/>
                          <a:cs typeface="Arial" panose="020B0604020202020204" pitchFamily="34" charset="0"/>
                        </a:rPr>
                        <a:t>Mein Wille geschehe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03625605"/>
                  </a:ext>
                </a:extLst>
              </a:tr>
              <a:tr h="370840">
                <a:tc>
                  <a:txBody>
                    <a:bodyPr/>
                    <a:lstStyle/>
                    <a:p>
                      <a:r>
                        <a:rPr lang="de-DE" sz="1400" dirty="0">
                          <a:latin typeface="Arial" panose="020B0604020202020204" pitchFamily="34" charset="0"/>
                          <a:cs typeface="Arial" panose="020B0604020202020204" pitchFamily="34" charset="0"/>
                        </a:rPr>
                        <a:t>Datum</a:t>
                      </a:r>
                    </a:p>
                  </a:txBody>
                  <a:tcPr/>
                </a:tc>
                <a:tc gridSpan="5">
                  <a:txBody>
                    <a:bodyPr/>
                    <a:lstStyle/>
                    <a:p>
                      <a:r>
                        <a:rPr lang="de-DE" sz="1400" dirty="0" smtClean="0">
                          <a:latin typeface="Arial" panose="020B0604020202020204" pitchFamily="34" charset="0"/>
                          <a:cs typeface="Arial" panose="020B0604020202020204" pitchFamily="34" charset="0"/>
                        </a:rPr>
                        <a:t>29.11.2023</a:t>
                      </a:r>
                      <a:endParaRPr lang="de-DE" sz="1400" dirty="0">
                        <a:latin typeface="Arial" panose="020B0604020202020204" pitchFamily="34" charset="0"/>
                        <a:cs typeface="Arial" panose="020B0604020202020204" pitchFamily="34" charset="0"/>
                      </a:endParaRP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63433767"/>
                  </a:ext>
                </a:extLst>
              </a:tr>
              <a:tr h="370840">
                <a:tc>
                  <a:txBody>
                    <a:bodyPr/>
                    <a:lstStyle/>
                    <a:p>
                      <a:r>
                        <a:rPr lang="de-DE" sz="1400" dirty="0">
                          <a:latin typeface="Arial" panose="020B0604020202020204" pitchFamily="34" charset="0"/>
                          <a:cs typeface="Arial" panose="020B0604020202020204" pitchFamily="34" charset="0"/>
                        </a:rPr>
                        <a:t>Voraussetzungen</a:t>
                      </a:r>
                    </a:p>
                  </a:txBody>
                  <a:tcPr/>
                </a:tc>
                <a:tc gridSpan="5">
                  <a:txBody>
                    <a:bodyPr/>
                    <a:lstStyle/>
                    <a:p>
                      <a:r>
                        <a:rPr lang="de-DE" sz="1400" dirty="0">
                          <a:latin typeface="Arial" panose="020B0604020202020204" pitchFamily="34" charset="0"/>
                          <a:cs typeface="Arial" panose="020B0604020202020204" pitchFamily="34" charset="0"/>
                        </a:rPr>
                        <a:t>keine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0946185"/>
                  </a:ext>
                </a:extLst>
              </a:tr>
              <a:tr h="370840">
                <a:tc>
                  <a:txBody>
                    <a:bodyPr/>
                    <a:lstStyle/>
                    <a:p>
                      <a:r>
                        <a:rPr lang="de-DE" sz="1400" dirty="0">
                          <a:latin typeface="Arial" panose="020B0604020202020204" pitchFamily="34" charset="0"/>
                          <a:cs typeface="Arial" panose="020B0604020202020204" pitchFamily="34" charset="0"/>
                        </a:rPr>
                        <a:t>Beginn</a:t>
                      </a:r>
                    </a:p>
                  </a:txBody>
                  <a:tcPr/>
                </a:tc>
                <a:tc gridSpan="2">
                  <a:txBody>
                    <a:bodyPr/>
                    <a:lstStyle/>
                    <a:p>
                      <a:r>
                        <a:rPr lang="de-DE" sz="1400" dirty="0">
                          <a:latin typeface="Arial" panose="020B0604020202020204" pitchFamily="34" charset="0"/>
                          <a:cs typeface="Arial" panose="020B0604020202020204" pitchFamily="34" charset="0"/>
                        </a:rPr>
                        <a:t>18:00</a:t>
                      </a:r>
                    </a:p>
                  </a:txBody>
                  <a:tcPr/>
                </a:tc>
                <a:tc hMerge="1">
                  <a:txBody>
                    <a:bodyPr/>
                    <a:lstStyle/>
                    <a:p>
                      <a:endParaRPr lang="de-DE"/>
                    </a:p>
                  </a:txBody>
                  <a:tcPr/>
                </a:tc>
                <a:tc gridSpan="2">
                  <a:txBody>
                    <a:bodyPr/>
                    <a:lstStyle/>
                    <a:p>
                      <a:pPr algn="r"/>
                      <a:r>
                        <a:rPr lang="de-DE" sz="1400" dirty="0">
                          <a:latin typeface="Arial" panose="020B0604020202020204" pitchFamily="34" charset="0"/>
                          <a:cs typeface="Arial" panose="020B0604020202020204" pitchFamily="34" charset="0"/>
                        </a:rPr>
                        <a:t>Ende</a:t>
                      </a:r>
                    </a:p>
                  </a:txBody>
                  <a:tcPr/>
                </a:tc>
                <a:tc hMerge="1">
                  <a:txBody>
                    <a:bodyPr/>
                    <a:lstStyle/>
                    <a:p>
                      <a:endParaRPr lang="de-DE"/>
                    </a:p>
                  </a:txBody>
                  <a:tcPr/>
                </a:tc>
                <a:tc>
                  <a:txBody>
                    <a:bodyPr/>
                    <a:lstStyle/>
                    <a:p>
                      <a:r>
                        <a:rPr lang="de-DE" sz="1400" dirty="0">
                          <a:latin typeface="Arial" panose="020B0604020202020204" pitchFamily="34" charset="0"/>
                          <a:cs typeface="Arial" panose="020B0604020202020204" pitchFamily="34" charset="0"/>
                        </a:rPr>
                        <a:t>19:30</a:t>
                      </a:r>
                    </a:p>
                  </a:txBody>
                  <a:tcPr/>
                </a:tc>
                <a:extLst>
                  <a:ext uri="{0D108BD9-81ED-4DB2-BD59-A6C34878D82A}">
                    <a16:rowId xmlns:a16="http://schemas.microsoft.com/office/drawing/2014/main" val="1496041190"/>
                  </a:ext>
                </a:extLst>
              </a:tr>
              <a:tr h="370840">
                <a:tc>
                  <a:txBody>
                    <a:bodyPr/>
                    <a:lstStyle/>
                    <a:p>
                      <a:r>
                        <a:rPr lang="de-DE" sz="1400" dirty="0">
                          <a:latin typeface="Arial" panose="020B0604020202020204" pitchFamily="34" charset="0"/>
                          <a:cs typeface="Arial" panose="020B0604020202020204" pitchFamily="34" charset="0"/>
                        </a:rPr>
                        <a:t>Gastgeber</a:t>
                      </a:r>
                    </a:p>
                  </a:txBody>
                  <a:tcPr/>
                </a:tc>
                <a:tc gridSpan="5">
                  <a:txBody>
                    <a:bodyPr/>
                    <a:lstStyle/>
                    <a:p>
                      <a:r>
                        <a:rPr lang="de-DE" sz="1400" dirty="0">
                          <a:latin typeface="Arial" panose="020B0604020202020204" pitchFamily="34" charset="0"/>
                          <a:cs typeface="Arial" panose="020B0604020202020204" pitchFamily="34" charset="0"/>
                        </a:rPr>
                        <a:t>Freia Brix-Bögge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05585886"/>
                  </a:ext>
                </a:extLst>
              </a:tr>
              <a:tr h="370840">
                <a:tc>
                  <a:txBody>
                    <a:bodyPr/>
                    <a:lstStyle/>
                    <a:p>
                      <a:r>
                        <a:rPr lang="de-DE" sz="1400" dirty="0">
                          <a:latin typeface="Arial" panose="020B0604020202020204" pitchFamily="34" charset="0"/>
                          <a:cs typeface="Arial" panose="020B0604020202020204" pitchFamily="34" charset="0"/>
                        </a:rPr>
                        <a:t>Teilnahmegebühr</a:t>
                      </a:r>
                    </a:p>
                  </a:txBody>
                  <a:tcPr/>
                </a:tc>
                <a:tc gridSpan="5">
                  <a:txBody>
                    <a:bodyPr/>
                    <a:lstStyle/>
                    <a:p>
                      <a:r>
                        <a:rPr lang="de-DE" sz="1400" dirty="0">
                          <a:latin typeface="Arial" panose="020B0604020202020204" pitchFamily="34" charset="0"/>
                          <a:cs typeface="Arial" panose="020B0604020202020204" pitchFamily="34" charset="0"/>
                        </a:rPr>
                        <a:t>ohne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6344065"/>
                  </a:ext>
                </a:extLst>
              </a:tr>
              <a:tr h="370840">
                <a:tc>
                  <a:txBody>
                    <a:bodyPr/>
                    <a:lstStyle/>
                    <a:p>
                      <a:r>
                        <a:rPr lang="de-DE" sz="1400" dirty="0">
                          <a:latin typeface="Arial" panose="020B0604020202020204" pitchFamily="34" charset="0"/>
                          <a:cs typeface="Arial" panose="020B0604020202020204" pitchFamily="34" charset="0"/>
                        </a:rPr>
                        <a:t>Anmeldungen</a:t>
                      </a:r>
                    </a:p>
                  </a:txBody>
                  <a:tcPr/>
                </a:tc>
                <a:tc gridSpan="5">
                  <a:txBody>
                    <a:bodyPr/>
                    <a:lstStyle/>
                    <a:p>
                      <a:r>
                        <a:rPr lang="de-DE" sz="1400" dirty="0">
                          <a:solidFill>
                            <a:srgbClr val="0066FF"/>
                          </a:solidFill>
                          <a:latin typeface="Arial" panose="020B0604020202020204" pitchFamily="34" charset="0"/>
                          <a:cs typeface="Arial" panose="020B0604020202020204" pitchFamily="34" charset="0"/>
                        </a:rPr>
                        <a:t>freia@dialogreich.de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50484757"/>
                  </a:ext>
                </a:extLst>
              </a:tr>
              <a:tr h="370840">
                <a:tc>
                  <a:txBody>
                    <a:bodyPr/>
                    <a:lstStyle/>
                    <a:p>
                      <a:r>
                        <a:rPr lang="de-DE" sz="1400" dirty="0">
                          <a:latin typeface="Arial" panose="020B0604020202020204" pitchFamily="34" charset="0"/>
                          <a:cs typeface="Arial" panose="020B0604020202020204" pitchFamily="34" charset="0"/>
                        </a:rPr>
                        <a:t>Anmeldeschluss</a:t>
                      </a:r>
                    </a:p>
                  </a:txBody>
                  <a:tcPr/>
                </a:tc>
                <a:tc gridSpan="5">
                  <a:txBody>
                    <a:bodyPr/>
                    <a:lstStyle/>
                    <a:p>
                      <a:r>
                        <a:rPr lang="de-DE" sz="1400" smtClean="0">
                          <a:latin typeface="Arial" panose="020B0604020202020204" pitchFamily="34" charset="0"/>
                          <a:cs typeface="Arial" panose="020B0604020202020204" pitchFamily="34" charset="0"/>
                        </a:rPr>
                        <a:t>27.11.2023</a:t>
                      </a:r>
                      <a:endParaRPr lang="de-DE" sz="1400" dirty="0">
                        <a:latin typeface="Arial" panose="020B0604020202020204" pitchFamily="34" charset="0"/>
                        <a:cs typeface="Arial" panose="020B0604020202020204" pitchFamily="34" charset="0"/>
                      </a:endParaRP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0600870"/>
                  </a:ext>
                </a:extLst>
              </a:tr>
              <a:tr h="370840">
                <a:tc>
                  <a:txBody>
                    <a:bodyPr/>
                    <a:lstStyle/>
                    <a:p>
                      <a:r>
                        <a:rPr lang="de-DE" sz="1400" dirty="0" err="1">
                          <a:latin typeface="Arial" panose="020B0604020202020204" pitchFamily="34" charset="0"/>
                          <a:cs typeface="Arial" panose="020B0604020202020204" pitchFamily="34" charset="0"/>
                        </a:rPr>
                        <a:t>Teiln.anzahl</a:t>
                      </a:r>
                      <a:r>
                        <a:rPr lang="de-DE" sz="1400" dirty="0">
                          <a:latin typeface="Arial" panose="020B0604020202020204" pitchFamily="34" charset="0"/>
                          <a:cs typeface="Arial" panose="020B0604020202020204" pitchFamily="34" charset="0"/>
                        </a:rPr>
                        <a:t> min.</a:t>
                      </a:r>
                    </a:p>
                  </a:txBody>
                  <a:tcPr/>
                </a:tc>
                <a:tc>
                  <a:txBody>
                    <a:bodyPr/>
                    <a:lstStyle/>
                    <a:p>
                      <a:r>
                        <a:rPr lang="de-DE" sz="1400" dirty="0">
                          <a:latin typeface="Arial" panose="020B0604020202020204" pitchFamily="34" charset="0"/>
                          <a:cs typeface="Arial" panose="020B0604020202020204" pitchFamily="34" charset="0"/>
                        </a:rPr>
                        <a:t>1</a:t>
                      </a:r>
                    </a:p>
                  </a:txBody>
                  <a:tcPr/>
                </a:tc>
                <a:tc grid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400" dirty="0" err="1">
                          <a:latin typeface="Arial" panose="020B0604020202020204" pitchFamily="34" charset="0"/>
                          <a:cs typeface="Arial" panose="020B0604020202020204" pitchFamily="34" charset="0"/>
                        </a:rPr>
                        <a:t>Teiln.anzahl</a:t>
                      </a:r>
                      <a:r>
                        <a:rPr lang="de-DE" sz="1400" dirty="0">
                          <a:latin typeface="Arial" panose="020B0604020202020204" pitchFamily="34" charset="0"/>
                          <a:cs typeface="Arial" panose="020B0604020202020204" pitchFamily="34" charset="0"/>
                        </a:rPr>
                        <a:t> max.</a:t>
                      </a:r>
                    </a:p>
                  </a:txBody>
                  <a:tcPr/>
                </a:tc>
                <a:tc hMerge="1">
                  <a:txBody>
                    <a:bodyPr/>
                    <a:lstStyle/>
                    <a:p>
                      <a:endParaRPr lang="de-DE"/>
                    </a:p>
                  </a:txBody>
                  <a:tcPr/>
                </a:tc>
                <a:tc gridSpan="2">
                  <a:txBody>
                    <a:bodyPr/>
                    <a:lstStyle/>
                    <a:p>
                      <a:r>
                        <a:rPr lang="de-DE" sz="1400" dirty="0">
                          <a:latin typeface="Arial" panose="020B0604020202020204" pitchFamily="34" charset="0"/>
                          <a:cs typeface="Arial" panose="020B0604020202020204" pitchFamily="34" charset="0"/>
                        </a:rPr>
                        <a:t>15</a:t>
                      </a:r>
                    </a:p>
                  </a:txBody>
                  <a:tcPr/>
                </a:tc>
                <a:tc hMerge="1">
                  <a:txBody>
                    <a:bodyPr/>
                    <a:lstStyle/>
                    <a:p>
                      <a:endParaRPr lang="de-DE"/>
                    </a:p>
                  </a:txBody>
                  <a:tcPr/>
                </a:tc>
                <a:extLst>
                  <a:ext uri="{0D108BD9-81ED-4DB2-BD59-A6C34878D82A}">
                    <a16:rowId xmlns:a16="http://schemas.microsoft.com/office/drawing/2014/main" val="3848667481"/>
                  </a:ext>
                </a:extLst>
              </a:tr>
              <a:tr h="370840">
                <a:tc>
                  <a:txBody>
                    <a:bodyPr/>
                    <a:lstStyle/>
                    <a:p>
                      <a:r>
                        <a:rPr lang="de-DE" sz="1400" dirty="0">
                          <a:latin typeface="Arial" panose="020B0604020202020204" pitchFamily="34" charset="0"/>
                          <a:cs typeface="Arial" panose="020B0604020202020204" pitchFamily="34" charset="0"/>
                        </a:rPr>
                        <a:t>Typ</a:t>
                      </a:r>
                    </a:p>
                  </a:txBody>
                  <a:tcPr/>
                </a:tc>
                <a:tc gridSpan="5">
                  <a:txBody>
                    <a:bodyPr/>
                    <a:lstStyle/>
                    <a:p>
                      <a:r>
                        <a:rPr lang="de-DE" sz="1400" dirty="0">
                          <a:latin typeface="Arial" panose="020B0604020202020204" pitchFamily="34" charset="0"/>
                          <a:cs typeface="Arial" panose="020B0604020202020204" pitchFamily="34" charset="0"/>
                        </a:rPr>
                        <a:t>Impulsvortrag, Gespräche</a:t>
                      </a:r>
                    </a:p>
                  </a:txBody>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tc>
                <a:tc hMerge="1">
                  <a:txBody>
                    <a:bodyPr/>
                    <a:lstStyle/>
                    <a:p>
                      <a:endParaRPr lang="de-DE"/>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a:p>
                  </a:txBody>
                  <a:tcPr/>
                </a:tc>
                <a:extLst>
                  <a:ext uri="{0D108BD9-81ED-4DB2-BD59-A6C34878D82A}">
                    <a16:rowId xmlns:a16="http://schemas.microsoft.com/office/drawing/2014/main" val="2074388249"/>
                  </a:ext>
                </a:extLst>
              </a:tr>
              <a:tr h="370840">
                <a:tc>
                  <a:txBody>
                    <a:bodyPr/>
                    <a:lstStyle/>
                    <a:p>
                      <a:r>
                        <a:rPr lang="de-DE" sz="1400" dirty="0">
                          <a:latin typeface="Arial" panose="020B0604020202020204" pitchFamily="34" charset="0"/>
                          <a:cs typeface="Arial" panose="020B0604020202020204" pitchFamily="34" charset="0"/>
                        </a:rPr>
                        <a:t>Optional</a:t>
                      </a:r>
                    </a:p>
                  </a:txBody>
                  <a:tcPr/>
                </a:tc>
                <a:tc gridSpan="5">
                  <a:txBody>
                    <a:bodyPr/>
                    <a:lstStyle/>
                    <a:p>
                      <a:r>
                        <a:rPr lang="de-DE" sz="1400" dirty="0">
                          <a:latin typeface="Arial" panose="020B0604020202020204" pitchFamily="34" charset="0"/>
                          <a:cs typeface="Arial" panose="020B0604020202020204" pitchFamily="34" charset="0"/>
                        </a:rPr>
                        <a:t>Persönliches Beratungsgespräch zur Patientenverfügung ( außerhalb des Zoom-Meetings kostenpflichtig)</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10637245"/>
                  </a:ext>
                </a:extLst>
              </a:tr>
            </a:tbl>
          </a:graphicData>
        </a:graphic>
      </p:graphicFrame>
      <p:sp>
        <p:nvSpPr>
          <p:cNvPr id="14" name="Titel 13">
            <a:extLst>
              <a:ext uri="{FF2B5EF4-FFF2-40B4-BE49-F238E27FC236}">
                <a16:creationId xmlns:a16="http://schemas.microsoft.com/office/drawing/2014/main" id="{8CDB2CE1-4B81-4AD1-89FE-5E4AF4D199AC}"/>
              </a:ext>
            </a:extLst>
          </p:cNvPr>
          <p:cNvSpPr>
            <a:spLocks noGrp="1"/>
          </p:cNvSpPr>
          <p:nvPr>
            <p:ph type="title"/>
          </p:nvPr>
        </p:nvSpPr>
        <p:spPr>
          <a:xfrm>
            <a:off x="1395467" y="334141"/>
            <a:ext cx="8059606" cy="646340"/>
          </a:xfrm>
        </p:spPr>
        <p:txBody>
          <a:bodyPr>
            <a:noAutofit/>
          </a:bodyPr>
          <a:lstStyle/>
          <a:p>
            <a:r>
              <a:rPr lang="de-DE" sz="2800" dirty="0">
                <a:latin typeface="Arial" panose="020B0604020202020204" pitchFamily="34" charset="0"/>
                <a:cs typeface="Arial" panose="020B0604020202020204" pitchFamily="34" charset="0"/>
              </a:rPr>
              <a:t>Veranstaltungssteckbrief</a:t>
            </a:r>
          </a:p>
        </p:txBody>
      </p:sp>
      <p:sp>
        <p:nvSpPr>
          <p:cNvPr id="5" name="Freeform 11">
            <a:extLst>
              <a:ext uri="{FF2B5EF4-FFF2-40B4-BE49-F238E27FC236}">
                <a16:creationId xmlns:a16="http://schemas.microsoft.com/office/drawing/2014/main" id="{6C3727FB-F39F-477D-AA09-9808F284CBC0}"/>
              </a:ext>
            </a:extLst>
          </p:cNvPr>
          <p:cNvSpPr/>
          <p:nvPr/>
        </p:nvSpPr>
        <p:spPr bwMode="auto">
          <a:xfrm flipV="1">
            <a:off x="0" y="309638"/>
            <a:ext cx="994809" cy="44171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844743985"/>
      </p:ext>
    </p:extLst>
  </p:cSld>
  <p:clrMapOvr>
    <a:masterClrMapping/>
  </p:clrMapOvr>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118</Words>
  <Application>Microsoft Office PowerPoint</Application>
  <PresentationFormat>Bildschirmpräsentation (4:3)</PresentationFormat>
  <Paragraphs>37</Paragraphs>
  <Slides>3</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AR CHRISTY</vt:lpstr>
      <vt:lpstr>Arial</vt:lpstr>
      <vt:lpstr>Calibri</vt:lpstr>
      <vt:lpstr>Caveat</vt:lpstr>
      <vt:lpstr>Cavolini</vt:lpstr>
      <vt:lpstr>Century Gothic</vt:lpstr>
      <vt:lpstr>Wingdings 3</vt:lpstr>
      <vt:lpstr>Fetzen</vt:lpstr>
      <vt:lpstr>  Mein Wille geschehe Behandlung im Voraus planen – ein neues Konzept der Patientenverfügung  Freia Brix-Bögge                      Ethikberaterin, Trainerin und Gesprächsbegleiterin                                 Advanced care planing (ACP) Deutschland -                                 Behandlung im Voraus Planen (BVP),                                  Dialogprozessbegleiterin </vt:lpstr>
      <vt:lpstr>Worum geht es?</vt:lpstr>
      <vt:lpstr>Veranstaltungssteckbrief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Klüger wählen</dc:title>
  <dc:creator>Michael Stüning</dc:creator>
  <cp:lastModifiedBy>Dietmar Bögge</cp:lastModifiedBy>
  <cp:revision>66</cp:revision>
  <dcterms:created xsi:type="dcterms:W3CDTF">2020-11-02T12:19:17Z</dcterms:created>
  <dcterms:modified xsi:type="dcterms:W3CDTF">2023-06-20T22:05:54Z</dcterms:modified>
</cp:coreProperties>
</file>